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29"/>
  </p:notesMasterIdLst>
  <p:sldIdLst>
    <p:sldId id="256" r:id="rId2"/>
    <p:sldId id="258" r:id="rId3"/>
    <p:sldId id="311" r:id="rId4"/>
    <p:sldId id="310" r:id="rId5"/>
    <p:sldId id="312" r:id="rId6"/>
    <p:sldId id="266" r:id="rId7"/>
    <p:sldId id="286" r:id="rId8"/>
    <p:sldId id="285" r:id="rId9"/>
    <p:sldId id="278" r:id="rId10"/>
    <p:sldId id="288" r:id="rId11"/>
    <p:sldId id="289" r:id="rId12"/>
    <p:sldId id="291" r:id="rId13"/>
    <p:sldId id="287" r:id="rId14"/>
    <p:sldId id="300" r:id="rId15"/>
    <p:sldId id="301" r:id="rId16"/>
    <p:sldId id="292" r:id="rId17"/>
    <p:sldId id="293" r:id="rId18"/>
    <p:sldId id="265" r:id="rId19"/>
    <p:sldId id="294" r:id="rId20"/>
    <p:sldId id="302" r:id="rId21"/>
    <p:sldId id="303" r:id="rId22"/>
    <p:sldId id="304" r:id="rId23"/>
    <p:sldId id="306" r:id="rId24"/>
    <p:sldId id="308" r:id="rId25"/>
    <p:sldId id="296" r:id="rId26"/>
    <p:sldId id="264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763" autoAdjust="0"/>
  </p:normalViewPr>
  <p:slideViewPr>
    <p:cSldViewPr snapToGrid="0">
      <p:cViewPr varScale="1">
        <p:scale>
          <a:sx n="99" d="100"/>
          <a:sy n="99" d="100"/>
        </p:scale>
        <p:origin x="11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142B-F723-46E9-A5C0-B84359A967BD}" type="datetimeFigureOut">
              <a:rPr lang="zh-TW" altLang="en-US" smtClean="0"/>
              <a:t>2019/3/22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C23AB-8A0A-46D6-8689-6AF0158E71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34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097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03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37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383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893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606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虛線 </a:t>
            </a:r>
            <a:r>
              <a:rPr lang="en-US" altLang="zh-TW" dirty="0"/>
              <a:t>Overfitting</a:t>
            </a:r>
          </a:p>
          <a:p>
            <a:r>
              <a:rPr lang="zh-TW" altLang="en-US" dirty="0"/>
              <a:t>深綠色</a:t>
            </a:r>
            <a:r>
              <a:rPr lang="en-US" altLang="zh-TW" dirty="0"/>
              <a:t>:</a:t>
            </a:r>
            <a:r>
              <a:rPr lang="zh-TW" altLang="en-US" dirty="0"/>
              <a:t>沒有正規化</a:t>
            </a:r>
            <a:endParaRPr lang="en-US" altLang="zh-TW" dirty="0"/>
          </a:p>
          <a:p>
            <a:r>
              <a:rPr lang="en-US" altLang="zh-TW" dirty="0"/>
              <a:t>Training with good id is better than without (weighting)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727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715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有無使用 </a:t>
            </a:r>
            <a:r>
              <a:rPr lang="en-US" altLang="zh-TW" dirty="0" err="1"/>
              <a:t>good_ids</a:t>
            </a:r>
            <a:r>
              <a:rPr lang="zh-TW" altLang="en-US" dirty="0"/>
              <a:t>  和 正規化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Dropout</a:t>
            </a:r>
            <a:r>
              <a:rPr lang="zh-TW" altLang="en-US" dirty="0"/>
              <a:t> 隨機丟掉 </a:t>
            </a:r>
            <a:r>
              <a:rPr lang="en-US" altLang="zh-TW" dirty="0"/>
              <a:t>50%</a:t>
            </a:r>
            <a:r>
              <a:rPr lang="zh-TW" altLang="en-US" dirty="0"/>
              <a:t> 的</a:t>
            </a:r>
            <a:r>
              <a:rPr lang="en-US" altLang="zh-TW" dirty="0"/>
              <a:t>feature</a:t>
            </a:r>
          </a:p>
          <a:p>
            <a:r>
              <a:rPr lang="en-US" altLang="zh-TW" dirty="0"/>
              <a:t>Filter : </a:t>
            </a:r>
            <a:r>
              <a:rPr lang="zh-TW" altLang="en-US" dirty="0"/>
              <a:t>把很常出現的</a:t>
            </a:r>
            <a:r>
              <a:rPr lang="en-US" altLang="zh-TW" dirty="0"/>
              <a:t>feature</a:t>
            </a:r>
            <a:r>
              <a:rPr lang="zh-TW" altLang="en-US" dirty="0"/>
              <a:t> 移出，這邊把前</a:t>
            </a:r>
            <a:r>
              <a:rPr lang="en-US" altLang="zh-TW" dirty="0"/>
              <a:t>2000</a:t>
            </a:r>
            <a:r>
              <a:rPr lang="zh-TW" altLang="en-US" dirty="0"/>
              <a:t>萬筆常出現的</a:t>
            </a:r>
            <a:r>
              <a:rPr lang="en-US" altLang="zh-TW" dirty="0"/>
              <a:t>feature</a:t>
            </a:r>
            <a:r>
              <a:rPr lang="zh-TW" altLang="en-US" dirty="0"/>
              <a:t>移出，對剩下的做</a:t>
            </a:r>
            <a:r>
              <a:rPr lang="en-US" altLang="zh-TW" dirty="0"/>
              <a:t>reg</a:t>
            </a:r>
          </a:p>
          <a:p>
            <a:r>
              <a:rPr lang="en-US" altLang="zh-TW" dirty="0" err="1"/>
              <a:t>Difacto</a:t>
            </a:r>
            <a:r>
              <a:rPr lang="en-US" altLang="zh-TW" dirty="0"/>
              <a:t> :</a:t>
            </a:r>
            <a:r>
              <a:rPr lang="zh-TW" altLang="en-US" dirty="0"/>
              <a:t> 另一篇提到的正規化方法，概念是較常出現的</a:t>
            </a:r>
            <a:r>
              <a:rPr lang="en-US" altLang="zh-TW" dirty="0"/>
              <a:t>feature</a:t>
            </a:r>
            <a:r>
              <a:rPr lang="zh-TW" altLang="en-US" dirty="0"/>
              <a:t> 少做正規化。</a:t>
            </a:r>
            <a:endParaRPr lang="en-US" altLang="zh-TW" dirty="0"/>
          </a:p>
          <a:p>
            <a:r>
              <a:rPr lang="en-US" altLang="zh-TW" dirty="0"/>
              <a:t>MBA</a:t>
            </a:r>
            <a:r>
              <a:rPr lang="zh-TW" altLang="en-US" dirty="0"/>
              <a:t> </a:t>
            </a:r>
            <a:r>
              <a:rPr lang="en-US" altLang="zh-TW" dirty="0"/>
              <a:t>: </a:t>
            </a:r>
            <a:r>
              <a:rPr lang="zh-TW" altLang="en-US" dirty="0"/>
              <a:t>我們的方法 </a:t>
            </a:r>
            <a:r>
              <a:rPr lang="en-US" altLang="zh-TW" dirty="0"/>
              <a:t>mini batch aware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13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49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65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11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98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884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57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865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78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3200" b="1" i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8CA08B9-1C57-4E72-81E1-CA417C90DA46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7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5B58-6669-46D8-87F4-D530D1A4576B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4B4D-9C9E-4B5F-8309-190437CCF5B8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3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EF67-C723-49D3-BA43-35652D501E6D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4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6884-1C17-40EE-8A7E-50C77114CDCB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26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1814-3F19-4010-8CD7-B86EDEBEAA82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0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4081-9A01-44E4-98AD-F683B5A5858B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6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9AC0-E176-4CF4-8D46-ACAA568FCD6C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1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7B3-631C-49B6-B948-6803B8055611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65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C34F8DD6-26C6-4E29-88BE-1444A76A8C5F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23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4CD5-ED0D-4A2E-8049-5ECB02479823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9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113644"/>
            <a:ext cx="6345260" cy="3530600"/>
          </a:xfrm>
        </p:spPr>
        <p:txBody>
          <a:bodyPr>
            <a:normAutofit/>
          </a:bodyPr>
          <a:lstStyle>
            <a:lvl1pPr>
              <a:buClrTx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Tx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Tx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Tx/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Tx/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947" y="582647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1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382" y="2015672"/>
            <a:ext cx="6345260" cy="3530600"/>
          </a:xfrm>
        </p:spPr>
        <p:txBody>
          <a:bodyPr>
            <a:normAutofit/>
          </a:bodyPr>
          <a:lstStyle>
            <a:lvl1pPr>
              <a:buClrTx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Tx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Tx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Tx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Tx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TW" dirty="0"/>
              <a:t>Introduction</a:t>
            </a:r>
          </a:p>
          <a:p>
            <a:pPr lvl="0"/>
            <a:r>
              <a:rPr lang="en-US" altLang="zh-TW" dirty="0"/>
              <a:t>Method</a:t>
            </a:r>
          </a:p>
          <a:p>
            <a:pPr lvl="0"/>
            <a:r>
              <a:rPr lang="en-US" altLang="zh-TW" dirty="0"/>
              <a:t>Experiment</a:t>
            </a:r>
          </a:p>
          <a:p>
            <a:pPr lvl="0"/>
            <a:r>
              <a:rPr lang="en-US" altLang="zh-TW" dirty="0"/>
              <a:t>Conclusion</a:t>
            </a:r>
          </a:p>
          <a:p>
            <a:pPr lvl="0"/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A083EF-634E-45C8-92FC-A926841270E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158947" y="5826470"/>
            <a:ext cx="791308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buClrTx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2336" indent="0">
              <a:buClrTx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Tx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Tx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Tx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TW" dirty="0"/>
              <a:t>Introduction</a:t>
            </a:r>
          </a:p>
          <a:p>
            <a:pPr lvl="0"/>
            <a:r>
              <a:rPr lang="en-US" altLang="zh-TW" dirty="0"/>
              <a:t>Method</a:t>
            </a:r>
          </a:p>
          <a:p>
            <a:pPr lvl="0"/>
            <a:r>
              <a:rPr lang="en-US" altLang="zh-TW" dirty="0"/>
              <a:t>Experiment</a:t>
            </a:r>
          </a:p>
          <a:p>
            <a:pPr lvl="0"/>
            <a:r>
              <a:rPr lang="en-US" altLang="zh-TW" dirty="0"/>
              <a:t>Conclusion</a:t>
            </a:r>
          </a:p>
          <a:p>
            <a:pPr lvl="0"/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5CDCEF-A0D8-4ECB-AC21-556FE425F377}" type="datetime1">
              <a:rPr lang="en-US" altLang="zh-TW" smtClean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16D5-A961-49AF-BDD5-6B6F84B16746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8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C06F-EB66-4378-915A-47A368BAA99B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511-5311-4A8D-9E5A-861371081735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5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B70-C3E1-4274-8388-4A782CD1BE91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5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AF1-EB9D-4C73-94D4-D8A98050B493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9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CB45E04-5E2A-4ECD-ABA0-8B8D46308595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8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3" r:id="rId3"/>
    <p:sldLayoutId id="2147483692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6440" y="1447831"/>
            <a:ext cx="7603483" cy="2499330"/>
          </a:xfrm>
        </p:spPr>
        <p:txBody>
          <a:bodyPr/>
          <a:lstStyle/>
          <a:p>
            <a:r>
              <a:rPr lang="en-US" altLang="zh-TW" dirty="0"/>
              <a:t>Deep Interest Network for Click-Through Rate Prediction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87164" y="4254867"/>
            <a:ext cx="2938116" cy="112539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-Ling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You-Xiang Chen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kdd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 2019/03/25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81AA-77D7-4A3C-ABAC-2B8A4F137AA4}" type="datetime1">
              <a:rPr lang="en-US" altLang="zh-TW" smtClean="0"/>
              <a:t>3/22/2019</a:t>
            </a:fld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5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02EF0F-1951-4A8F-A614-0AB9E036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33" y="912810"/>
            <a:ext cx="6343672" cy="709865"/>
          </a:xfrm>
        </p:spPr>
        <p:txBody>
          <a:bodyPr/>
          <a:lstStyle/>
          <a:p>
            <a:r>
              <a:rPr lang="en-US" altLang="zh-TW" dirty="0"/>
              <a:t>Embedding layer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1753D3-FEE3-4CA2-993F-26B9791F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3710" y="5812182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43BD919-3FF7-46EB-BE8E-70EB41AA7D05}"/>
              </a:ext>
            </a:extLst>
          </p:cNvPr>
          <p:cNvSpPr/>
          <p:nvPr/>
        </p:nvSpPr>
        <p:spPr>
          <a:xfrm>
            <a:off x="1529970" y="3580590"/>
            <a:ext cx="573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內容版面配置區 2">
                <a:extLst>
                  <a:ext uri="{FF2B5EF4-FFF2-40B4-BE49-F238E27FC236}">
                    <a16:creationId xmlns:a16="http://schemas.microsoft.com/office/drawing/2014/main" id="{ED7FD161-B267-4AE9-8688-B2E7AEDB50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144" y="1895363"/>
                <a:ext cx="5709413" cy="950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/>
                  <a:t>Embedding dictionary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TW" alt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TW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18" name="內容版面配置區 2">
                <a:extLst>
                  <a:ext uri="{FF2B5EF4-FFF2-40B4-BE49-F238E27FC236}">
                    <a16:creationId xmlns:a16="http://schemas.microsoft.com/office/drawing/2014/main" id="{ED7FD161-B267-4AE9-8688-B2E7AEDB5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44" y="1895363"/>
                <a:ext cx="5709413" cy="950178"/>
              </a:xfrm>
              <a:prstGeom prst="rect">
                <a:avLst/>
              </a:prstGeom>
              <a:blipFill>
                <a:blip r:embed="rId5"/>
                <a:stretch>
                  <a:fillRect l="-427" t="-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55BD248B-385A-4A51-9586-A530EBF9688E}"/>
              </a:ext>
            </a:extLst>
          </p:cNvPr>
          <p:cNvSpPr txBox="1">
            <a:spLocks/>
          </p:cNvSpPr>
          <p:nvPr/>
        </p:nvSpPr>
        <p:spPr>
          <a:xfrm>
            <a:off x="952145" y="2865517"/>
            <a:ext cx="4558970" cy="52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Embedding vector</a:t>
            </a:r>
          </a:p>
          <a:p>
            <a:pPr marL="0" indent="0">
              <a:buNone/>
            </a:pP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D0B032E-9783-47B5-82FD-E98070D91DD6}"/>
                  </a:ext>
                </a:extLst>
              </p:cNvPr>
              <p:cNvSpPr/>
              <p:nvPr/>
            </p:nvSpPr>
            <p:spPr>
              <a:xfrm>
                <a:off x="1371103" y="3923558"/>
                <a:ext cx="4378908" cy="707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dirty="0"/>
                            <m:t> 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D0B032E-9783-47B5-82FD-E98070D91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103" y="3923558"/>
                <a:ext cx="4378908" cy="707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0D7FE2A-16C1-4177-B14C-EB49D3E71974}"/>
                  </a:ext>
                </a:extLst>
              </p:cNvPr>
              <p:cNvSpPr/>
              <p:nvPr/>
            </p:nvSpPr>
            <p:spPr>
              <a:xfrm>
                <a:off x="1700874" y="3367134"/>
                <a:ext cx="1141146" cy="426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0D7FE2A-16C1-4177-B14C-EB49D3E71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874" y="3367134"/>
                <a:ext cx="1141146" cy="426912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左大括弧 23">
            <a:extLst>
              <a:ext uri="{FF2B5EF4-FFF2-40B4-BE49-F238E27FC236}">
                <a16:creationId xmlns:a16="http://schemas.microsoft.com/office/drawing/2014/main" id="{980DDEA8-B2B8-4848-BBCD-0EAF15D23D64}"/>
              </a:ext>
            </a:extLst>
          </p:cNvPr>
          <p:cNvSpPr/>
          <p:nvPr/>
        </p:nvSpPr>
        <p:spPr>
          <a:xfrm>
            <a:off x="1371103" y="3540637"/>
            <a:ext cx="246374" cy="707695"/>
          </a:xfrm>
          <a:prstGeom prst="leftBrace">
            <a:avLst>
              <a:gd name="adj1" fmla="val 56687"/>
              <a:gd name="adj2" fmla="val 4696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92B4E18-7481-456B-8CA4-5298B6BB17C1}"/>
                  </a:ext>
                </a:extLst>
              </p:cNvPr>
              <p:cNvSpPr/>
              <p:nvPr/>
            </p:nvSpPr>
            <p:spPr>
              <a:xfrm>
                <a:off x="5569699" y="3928883"/>
                <a:ext cx="1947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𝑚𝑢𝑙𝑡𝑖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h𝑜𝑡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92B4E18-7481-456B-8CA4-5298B6BB1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99" y="3928883"/>
                <a:ext cx="1947136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6DF1B94-DF62-4523-A51A-6D4FEF539043}"/>
                  </a:ext>
                </a:extLst>
              </p:cNvPr>
              <p:cNvSpPr/>
              <p:nvPr/>
            </p:nvSpPr>
            <p:spPr>
              <a:xfrm>
                <a:off x="2908373" y="3387686"/>
                <a:ext cx="18022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𝑜𝑛𝑒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h𝑜𝑡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6DF1B94-DF62-4523-A51A-6D4FEF539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73" y="3387686"/>
                <a:ext cx="1802225" cy="369332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44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EBFA-8CB7-47ED-A770-041B1564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Pooling &amp; </a:t>
            </a:r>
            <a:r>
              <a:rPr lang="en-US" altLang="zh-TW" dirty="0" err="1"/>
              <a:t>Concat</a:t>
            </a:r>
            <a:r>
              <a:rPr lang="en-US" altLang="zh-TW" dirty="0"/>
              <a:t> layer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5A8579-6CD1-48F5-A1BA-EDD5E164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44C6B56-57C8-40FB-8278-DBE5522ECEF2}"/>
                  </a:ext>
                </a:extLst>
              </p:cNvPr>
              <p:cNvSpPr/>
              <p:nvPr/>
            </p:nvSpPr>
            <p:spPr>
              <a:xfrm>
                <a:off x="1088394" y="1936644"/>
                <a:ext cx="2962221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pooling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44C6B56-57C8-40FB-8278-DBE5522EC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94" y="1936644"/>
                <a:ext cx="2962221" cy="404213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4">
            <a:extLst>
              <a:ext uri="{FF2B5EF4-FFF2-40B4-BE49-F238E27FC236}">
                <a16:creationId xmlns:a16="http://schemas.microsoft.com/office/drawing/2014/main" id="{26F682FE-8ECA-47BB-B7F4-F1A3E36D8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2" b="6568"/>
          <a:stretch/>
        </p:blipFill>
        <p:spPr>
          <a:xfrm>
            <a:off x="1088394" y="2640538"/>
            <a:ext cx="6121248" cy="34243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BA9C21F-66CE-462A-9397-748B95E0B74B}"/>
              </a:ext>
            </a:extLst>
          </p:cNvPr>
          <p:cNvSpPr/>
          <p:nvPr/>
        </p:nvSpPr>
        <p:spPr>
          <a:xfrm>
            <a:off x="2946400" y="4140200"/>
            <a:ext cx="17399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45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95A1C6-1F96-46B5-8DC1-2056FBD2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Objective function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6EED21-A2D8-4A15-8623-76DA35F1D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17" y="1999317"/>
            <a:ext cx="6345260" cy="3530600"/>
          </a:xfrm>
        </p:spPr>
        <p:txBody>
          <a:bodyPr/>
          <a:lstStyle/>
          <a:p>
            <a:r>
              <a:rPr lang="en-US" altLang="zh-TW" dirty="0"/>
              <a:t>Negative log-likelihood function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5FEB2A-86DE-47E7-9EDD-9DAFCF3C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A76C8E-3BC4-4E64-A3CB-42976DFF7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926" y="2653823"/>
            <a:ext cx="5257800" cy="7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9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00C8B6-234C-4986-932B-366A0519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Interest Network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80D0DEB-1BA4-45A0-BBED-6D65349A0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0721" y="1917065"/>
            <a:ext cx="6544480" cy="428055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B20794-008A-45C2-AE89-768A5FCC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7D2D299-8C30-4274-985D-1B83215E7B60}"/>
              </a:ext>
            </a:extLst>
          </p:cNvPr>
          <p:cNvSpPr/>
          <p:nvPr/>
        </p:nvSpPr>
        <p:spPr>
          <a:xfrm>
            <a:off x="2230516" y="3293285"/>
            <a:ext cx="4153808" cy="1426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8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544F2-0EF2-4B00-9278-33199EDC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Activation Unit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9DDB106-62C1-4A4A-8266-292669E2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017523-11FA-4C06-BC54-ED7377F0D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38" y="2147765"/>
            <a:ext cx="3204789" cy="50688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DE433D5-544F-4CC6-A0BB-CB7182FBBB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21" b="7008"/>
          <a:stretch/>
        </p:blipFill>
        <p:spPr>
          <a:xfrm>
            <a:off x="1949227" y="2728785"/>
            <a:ext cx="2013645" cy="815546"/>
          </a:xfrm>
          <a:prstGeom prst="rect">
            <a:avLst/>
          </a:prstGeom>
        </p:spPr>
      </p:pic>
      <p:pic>
        <p:nvPicPr>
          <p:cNvPr id="9" name="內容版面配置區 4">
            <a:extLst>
              <a:ext uri="{FF2B5EF4-FFF2-40B4-BE49-F238E27FC236}">
                <a16:creationId xmlns:a16="http://schemas.microsoft.com/office/drawing/2014/main" id="{3F981528-FCB4-4AC4-876A-5F5390BBB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2839" t="31089" r="13846" b="4877"/>
          <a:stretch/>
        </p:blipFill>
        <p:spPr>
          <a:xfrm>
            <a:off x="4806622" y="2492442"/>
            <a:ext cx="4143633" cy="27410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E11F021-3460-4665-ADAB-E52FA9570F21}"/>
              </a:ext>
            </a:extLst>
          </p:cNvPr>
          <p:cNvSpPr/>
          <p:nvPr/>
        </p:nvSpPr>
        <p:spPr>
          <a:xfrm>
            <a:off x="4886569" y="3109224"/>
            <a:ext cx="3614579" cy="764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FF6C71DF-6108-4431-B471-9C32F142FA4F}"/>
              </a:ext>
            </a:extLst>
          </p:cNvPr>
          <p:cNvGrpSpPr/>
          <p:nvPr/>
        </p:nvGrpSpPr>
        <p:grpSpPr>
          <a:xfrm>
            <a:off x="4794154" y="2002682"/>
            <a:ext cx="4143631" cy="3230843"/>
            <a:chOff x="4843079" y="2285171"/>
            <a:chExt cx="4143631" cy="3230843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CBA2B05-0601-4152-9612-A725ADB88C24}"/>
                </a:ext>
              </a:extLst>
            </p:cNvPr>
            <p:cNvSpPr/>
            <p:nvPr/>
          </p:nvSpPr>
          <p:spPr>
            <a:xfrm flipH="1">
              <a:off x="4843079" y="2755977"/>
              <a:ext cx="4143631" cy="2760037"/>
            </a:xfrm>
            <a:prstGeom prst="rect">
              <a:avLst/>
            </a:prstGeom>
            <a:solidFill>
              <a:schemeClr val="bg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67A172C-3981-4973-906C-64445CF0A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-509"/>
            <a:stretch/>
          </p:blipFill>
          <p:spPr>
            <a:xfrm>
              <a:off x="5352697" y="2285171"/>
              <a:ext cx="3001363" cy="310490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CC2E9695-97F9-41FE-844D-CF3B1E99AE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081"/>
          <a:stretch/>
        </p:blipFill>
        <p:spPr>
          <a:xfrm>
            <a:off x="1865305" y="3618471"/>
            <a:ext cx="1438275" cy="9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85EAD8-CE89-495F-B728-340868F8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L2 Regularization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0A0A7A-68CD-4F60-8D28-B6080DBB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2" name="Picture 4" descr="ç¸éåç">
            <a:extLst>
              <a:ext uri="{FF2B5EF4-FFF2-40B4-BE49-F238E27FC236}">
                <a16:creationId xmlns:a16="http://schemas.microsoft.com/office/drawing/2014/main" id="{6CEC3BA3-4A3E-45C1-916A-9C82680D9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36" y="2140863"/>
            <a:ext cx="35909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114B026-823D-4C01-A2B1-48D7B146B38D}"/>
                  </a:ext>
                </a:extLst>
              </p:cNvPr>
              <p:cNvSpPr txBox="1"/>
              <p:nvPr/>
            </p:nvSpPr>
            <p:spPr>
              <a:xfrm>
                <a:off x="4789924" y="2344464"/>
                <a:ext cx="2933700" cy="664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𝒄𝒙</m:t>
                          </m:r>
                        </m:e>
                        <m:sup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TW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altLang="zh-TW" b="1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114B026-823D-4C01-A2B1-48D7B146B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924" y="2344464"/>
                <a:ext cx="2933700" cy="664248"/>
              </a:xfrm>
              <a:prstGeom prst="rect">
                <a:avLst/>
              </a:prstGeom>
              <a:blipFill>
                <a:blip r:embed="rId4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6B4C9D7-0AF7-4C56-B725-E408AFFC0F46}"/>
                  </a:ext>
                </a:extLst>
              </p:cNvPr>
              <p:cNvSpPr/>
              <p:nvPr/>
            </p:nvSpPr>
            <p:spPr>
              <a:xfrm>
                <a:off x="4943074" y="3655710"/>
                <a:ext cx="3847335" cy="38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𝐉</m:t>
                      </m:r>
                      <m:d>
                        <m:d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zh-TW" alt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zh-TW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zh-TW" b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+[</m:t>
                      </m:r>
                      <m:sSubSup>
                        <m:sSub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+…]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6B4C9D7-0AF7-4C56-B725-E408AFFC0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074" y="3655710"/>
                <a:ext cx="3847335" cy="387157"/>
              </a:xfrm>
              <a:prstGeom prst="rect">
                <a:avLst/>
              </a:prstGeom>
              <a:blipFill>
                <a:blip r:embed="rId5"/>
                <a:stretch>
                  <a:fillRect b="-174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DD1B09A-1E07-4464-860B-AF213AD2D0F9}"/>
                  </a:ext>
                </a:extLst>
              </p:cNvPr>
              <p:cNvSpPr/>
              <p:nvPr/>
            </p:nvSpPr>
            <p:spPr>
              <a:xfrm>
                <a:off x="4946529" y="4171574"/>
                <a:ext cx="3212418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𝐉</m:t>
                      </m:r>
                      <m:d>
                        <m:d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zh-TW" alt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zh-TW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zh-TW" b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𝝀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DD1B09A-1E07-4464-860B-AF213AD2D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529" y="4171574"/>
                <a:ext cx="3212418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3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191AB0-6E31-45F6-BF23-295B3DB0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69" y="927098"/>
            <a:ext cx="7292977" cy="709865"/>
          </a:xfrm>
        </p:spPr>
        <p:txBody>
          <a:bodyPr/>
          <a:lstStyle/>
          <a:p>
            <a:r>
              <a:rPr lang="en-US" altLang="zh-TW" sz="3600" dirty="0"/>
              <a:t>Mini-batch Aware Regularization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2A7271-7571-46A2-BDC3-C26883CC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113644"/>
            <a:ext cx="6345260" cy="555415"/>
          </a:xfrm>
        </p:spPr>
        <p:txBody>
          <a:bodyPr/>
          <a:lstStyle/>
          <a:p>
            <a:r>
              <a:rPr lang="en-US" altLang="zh-TW" dirty="0"/>
              <a:t>Expand the regularization on </a:t>
            </a:r>
            <a:r>
              <a:rPr lang="en-US" altLang="zh-TW" b="1" dirty="0"/>
              <a:t>W</a:t>
            </a:r>
            <a:r>
              <a:rPr lang="en-US" altLang="zh-TW" dirty="0"/>
              <a:t> over samples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D48A16-3AC2-4114-BBDE-EE6D362F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332FD80-7681-47FE-8509-35A080D4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15" y="2546485"/>
            <a:ext cx="5008733" cy="732174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80735BFC-B85A-4672-BED0-8F487F8FDAF0}"/>
              </a:ext>
            </a:extLst>
          </p:cNvPr>
          <p:cNvSpPr txBox="1">
            <a:spLocks/>
          </p:cNvSpPr>
          <p:nvPr/>
        </p:nvSpPr>
        <p:spPr>
          <a:xfrm>
            <a:off x="864381" y="3368166"/>
            <a:ext cx="6986277" cy="478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tx1"/>
                </a:solidFill>
              </a:rPr>
              <a:t>Transformed into following in the mini-batch aware manner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18843B4-8091-416C-B23F-86286DDF3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719" y="3913332"/>
            <a:ext cx="3723502" cy="72535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C38B295-6ABF-4B70-909C-BB06BE0C1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715" y="4822671"/>
            <a:ext cx="2804379" cy="72535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2217E58-200C-44FC-9DA6-E91B1637C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570" y="4981837"/>
            <a:ext cx="2899718" cy="40702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F885D97-DE40-45E9-9DEB-34E188276C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126" y="5732009"/>
            <a:ext cx="4613672" cy="7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0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5220CF-4E0C-4D4E-B6A4-F32A123B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69" y="927099"/>
            <a:ext cx="8084285" cy="673102"/>
          </a:xfrm>
        </p:spPr>
        <p:txBody>
          <a:bodyPr/>
          <a:lstStyle/>
          <a:p>
            <a:r>
              <a:rPr lang="en-US" altLang="zh-TW" dirty="0"/>
              <a:t>Data Adaptive Activation Function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AB1B03-DB29-4177-9288-C39DA1AA7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113644"/>
            <a:ext cx="5322234" cy="460842"/>
          </a:xfrm>
        </p:spPr>
        <p:txBody>
          <a:bodyPr/>
          <a:lstStyle/>
          <a:p>
            <a:r>
              <a:rPr lang="en-US" altLang="zh-TW" dirty="0" err="1"/>
              <a:t>PReLU</a:t>
            </a:r>
            <a:r>
              <a:rPr lang="en-US" altLang="zh-TW" dirty="0"/>
              <a:t> activation function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AC33E5-BDB8-4BE4-BF5E-59B64A07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5C8544-4774-4CC7-82E3-02C12A8C2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2" t="1730" b="3632"/>
          <a:stretch/>
        </p:blipFill>
        <p:spPr>
          <a:xfrm>
            <a:off x="1901229" y="4896554"/>
            <a:ext cx="3877189" cy="169760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00479EE-6E01-4905-AB40-E28C36917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914" y="2574486"/>
            <a:ext cx="4209535" cy="708512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21FA7DE-F5A2-4DA4-A8DC-B28A46F06158}"/>
              </a:ext>
            </a:extLst>
          </p:cNvPr>
          <p:cNvSpPr txBox="1">
            <a:spLocks/>
          </p:cNvSpPr>
          <p:nvPr/>
        </p:nvSpPr>
        <p:spPr>
          <a:xfrm>
            <a:off x="864382" y="3264302"/>
            <a:ext cx="5322234" cy="46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Dice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AF25DB6-E8E8-4A4E-8B0C-0EC53E44E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914" y="3739940"/>
            <a:ext cx="4379462" cy="7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7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39872" y="5826470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68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87B5C7-CF26-4222-8E30-3AB243A3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Datasets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5641F2F-7858-4CEF-8F41-B8686B5EF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864"/>
          <a:stretch/>
        </p:blipFill>
        <p:spPr>
          <a:xfrm>
            <a:off x="853051" y="2339841"/>
            <a:ext cx="7437897" cy="180734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205A62-EA4C-445D-9744-BC86FA8B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B16FF15-CA9E-41BF-A447-AFC90AB7D4C7}"/>
              </a:ext>
            </a:extLst>
          </p:cNvPr>
          <p:cNvSpPr/>
          <p:nvPr/>
        </p:nvSpPr>
        <p:spPr>
          <a:xfrm>
            <a:off x="1029903" y="3647975"/>
            <a:ext cx="7129044" cy="356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46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  <a:p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  <a:p>
            <a:endParaRPr lang="zh-TW" altLang="en-US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39872" y="5826470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1E74B-CFCC-41C4-A043-A788A10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 &amp; Test Loss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003BAC-537A-42B1-AB48-3734D7A4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8BB49D3-B58A-4688-A6AC-1882DB16F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4082" y="1902401"/>
            <a:ext cx="7695835" cy="3632126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C1E3EC1-F126-457B-8BBA-8B9CE07C8E52}"/>
              </a:ext>
            </a:extLst>
          </p:cNvPr>
          <p:cNvCxnSpPr>
            <a:cxnSpLocks/>
          </p:cNvCxnSpPr>
          <p:nvPr/>
        </p:nvCxnSpPr>
        <p:spPr>
          <a:xfrm>
            <a:off x="2735959" y="2512194"/>
            <a:ext cx="0" cy="2569945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0ADA4AE5-B486-4148-92D3-2436ED55D12D}"/>
              </a:ext>
            </a:extLst>
          </p:cNvPr>
          <p:cNvCxnSpPr>
            <a:cxnSpLocks/>
          </p:cNvCxnSpPr>
          <p:nvPr/>
        </p:nvCxnSpPr>
        <p:spPr>
          <a:xfrm>
            <a:off x="6671088" y="2512194"/>
            <a:ext cx="0" cy="2569945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13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5372A-AC9A-4FB9-A502-A5F3D14B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AUC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481D56-A961-4461-B2B6-534F8102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BC148FF-AE6D-43E5-9F26-3D815970E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200" y="1833632"/>
            <a:ext cx="4210225" cy="3992838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81C6A376-1A7F-4939-A3D6-E09155C5EFB3}"/>
              </a:ext>
            </a:extLst>
          </p:cNvPr>
          <p:cNvCxnSpPr>
            <a:cxnSpLocks/>
          </p:cNvCxnSpPr>
          <p:nvPr/>
        </p:nvCxnSpPr>
        <p:spPr>
          <a:xfrm>
            <a:off x="4449256" y="2358189"/>
            <a:ext cx="0" cy="292608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63E21C-B9CC-4863-8830-28771B5C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4C3C22A-CA47-437B-8BB9-0CF6F60B5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5970" y="3403607"/>
            <a:ext cx="5636719" cy="315431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B81635-EFB1-49B1-956E-BF92F713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7EBF807-D231-433D-BDC4-DF2DD4AB0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373" y="1818551"/>
            <a:ext cx="3233824" cy="70986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99DB4A7-5CE8-4CA0-AE45-BC90387FA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373" y="2512155"/>
            <a:ext cx="4497859" cy="7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4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D9FEB6-181E-4423-A6B0-E1C6BB6E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6581035" cy="1717248"/>
          </a:xfrm>
        </p:spPr>
        <p:txBody>
          <a:bodyPr/>
          <a:lstStyle/>
          <a:p>
            <a:r>
              <a:rPr lang="en-US" altLang="zh-TW" dirty="0"/>
              <a:t>Best AUCs of Base Model with different regularizations </a:t>
            </a:r>
            <a:r>
              <a:rPr lang="en-US" altLang="zh-TW" sz="2000" dirty="0"/>
              <a:t>(comparing with first line)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24563FA-8726-4447-BA3C-84793AE59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5970" y="2876078"/>
            <a:ext cx="6346825" cy="265867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F524B5-6CED-4984-9ABC-27FB7A9E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E046B2F-1D07-4437-8AF8-54999B0EC791}"/>
              </a:ext>
            </a:extLst>
          </p:cNvPr>
          <p:cNvCxnSpPr/>
          <p:nvPr/>
        </p:nvCxnSpPr>
        <p:spPr>
          <a:xfrm>
            <a:off x="1155032" y="3821230"/>
            <a:ext cx="3262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053ADBAF-6D46-4D40-9B2A-C29AF6E02273}"/>
              </a:ext>
            </a:extLst>
          </p:cNvPr>
          <p:cNvSpPr/>
          <p:nvPr/>
        </p:nvSpPr>
        <p:spPr>
          <a:xfrm>
            <a:off x="5342021" y="4957011"/>
            <a:ext cx="1453415" cy="2887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147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B3A9CA-90AB-4B9F-855E-A4E12F76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Model Comparison on Alibaba Dataset with full feature sets</a:t>
            </a:r>
            <a:endParaRPr lang="zh-TW" altLang="en-US" sz="3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B08E34A-63DB-49F4-98D5-941BBF043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970" y="1968926"/>
            <a:ext cx="6655513" cy="396197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1778AA-8EE4-4FD9-BDBE-E6D5BA37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282914-5870-4305-9D0D-0D9306B113DC}"/>
              </a:ext>
            </a:extLst>
          </p:cNvPr>
          <p:cNvSpPr/>
          <p:nvPr/>
        </p:nvSpPr>
        <p:spPr>
          <a:xfrm>
            <a:off x="1136984" y="3949914"/>
            <a:ext cx="5860581" cy="1151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2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043167-54EC-4229-8F61-CBDED260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289" y="617523"/>
            <a:ext cx="8073966" cy="1335102"/>
          </a:xfrm>
        </p:spPr>
        <p:txBody>
          <a:bodyPr/>
          <a:lstStyle/>
          <a:p>
            <a:r>
              <a:rPr lang="en-US" altLang="zh-TW" sz="3200" dirty="0"/>
              <a:t>Illustration of adaptive activation in DIN</a:t>
            </a:r>
            <a:endParaRPr lang="zh-TW" alt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B7A3BB-F07B-4528-A3D8-604386CF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2" descr="Illustration of adaptive activation in DIN. Behaviors with high relevance to candidate ad get high activation weight.">
            <a:extLst>
              <a:ext uri="{FF2B5EF4-FFF2-40B4-BE49-F238E27FC236}">
                <a16:creationId xmlns:a16="http://schemas.microsoft.com/office/drawing/2014/main" id="{11367C7F-0CA0-4564-A1C7-76EF3EEFF0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8" y="2545095"/>
            <a:ext cx="7391423" cy="241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29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39872" y="5826470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2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C08B8A-1151-4BAD-9E32-CAD5EF56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6B80D0-A3D0-4127-9C7E-12C05066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113644"/>
            <a:ext cx="6965168" cy="3530600"/>
          </a:xfrm>
        </p:spPr>
        <p:txBody>
          <a:bodyPr/>
          <a:lstStyle/>
          <a:p>
            <a:r>
              <a:rPr lang="en-US" altLang="zh-TW" dirty="0"/>
              <a:t>A novel approach named DIN is designed to activate related user behaviors and obtain an adaptive representation vector for user interests which varies over different ads.</a:t>
            </a:r>
          </a:p>
          <a:p>
            <a:r>
              <a:rPr lang="en-US" altLang="zh-TW" dirty="0"/>
              <a:t>Two novel techniques are introduced to help training industrial deep networks and further improve the performance of DIN.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D8DB2F-0BEE-4316-9AE5-356C07C2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7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26A293-2366-4119-ADA4-A8F5296A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682202-85A0-4C68-BF52-09AC4DA1D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1" y="2113644"/>
            <a:ext cx="7294565" cy="3530600"/>
          </a:xfrm>
        </p:spPr>
        <p:txBody>
          <a:bodyPr/>
          <a:lstStyle/>
          <a:p>
            <a:r>
              <a:rPr lang="en-US" altLang="zh-TW" dirty="0"/>
              <a:t>The click-through rate of an advertisement is the number of times a click is made on the ad, divided by the number of times the ad is </a:t>
            </a:r>
            <a:r>
              <a:rPr lang="en-US" altLang="zh-TW" b="1" dirty="0"/>
              <a:t>served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0E4DB6-5C53-4D70-8F75-DE3E9908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B7EAD51-F5AF-4416-AB33-913AC01CD738}"/>
                  </a:ext>
                </a:extLst>
              </p:cNvPr>
              <p:cNvSpPr/>
              <p:nvPr/>
            </p:nvSpPr>
            <p:spPr>
              <a:xfrm>
                <a:off x="1314013" y="3366474"/>
                <a:ext cx="5101076" cy="603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𝑪𝑻𝑹</m:t>
                      </m:r>
                      <m:r>
                        <a:rPr lang="en-US" altLang="zh-TW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𝑵𝒖𝒎𝒃𝒆𝒓</m:t>
                          </m:r>
                          <m:r>
                            <a:rPr lang="en-US" altLang="zh-TW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altLang="zh-TW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𝒄𝒍𝒊𝒄𝒌</m:t>
                          </m:r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𝒕𝒉𝒓𝒐𝒖𝒈𝒉𝒔</m:t>
                          </m:r>
                        </m:num>
                        <m:den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𝑵𝒖𝒎𝒃𝒆𝒓</m:t>
                          </m:r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𝒊𝒎𝒑𝒓𝒆𝒔𝒔𝒊𝒐𝒏𝒔</m:t>
                          </m:r>
                        </m:den>
                      </m:f>
                      <m:r>
                        <a:rPr lang="en-US" altLang="zh-TW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US" altLang="zh-TW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TW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B7EAD51-F5AF-4416-AB33-913AC01CD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013" y="3366474"/>
                <a:ext cx="5101076" cy="603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0" descr="ãclick through rateãçåçæå°çµæ">
            <a:extLst>
              <a:ext uri="{FF2B5EF4-FFF2-40B4-BE49-F238E27FC236}">
                <a16:creationId xmlns:a16="http://schemas.microsoft.com/office/drawing/2014/main" id="{A03D999B-F970-4043-8B83-71DE10B5B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57" y="4319664"/>
            <a:ext cx="2989863" cy="18906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7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D75571-5B4C-4B9A-97BF-062FAA9C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69660A-44E1-4EB5-A8E8-5981A75E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1" y="2113644"/>
            <a:ext cx="7548099" cy="1315356"/>
          </a:xfrm>
        </p:spPr>
        <p:txBody>
          <a:bodyPr/>
          <a:lstStyle/>
          <a:p>
            <a:r>
              <a:rPr lang="en-US" altLang="zh-TW" dirty="0"/>
              <a:t>Deep learning based methods have been proposed for CTR prediction task , but they’re difficulty to capture user’s diverse interests effectively from rich historical behaviors.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CDCE23-0699-4430-9B70-3A47A686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9D7236E-9BB0-4B33-8A22-D4EF6D3C6FFB}"/>
              </a:ext>
            </a:extLst>
          </p:cNvPr>
          <p:cNvSpPr txBox="1">
            <a:spLocks/>
          </p:cNvSpPr>
          <p:nvPr/>
        </p:nvSpPr>
        <p:spPr>
          <a:xfrm>
            <a:off x="864382" y="3300089"/>
            <a:ext cx="7294566" cy="1315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Training industrial deep networks with large scales parse features is a great challenge.</a:t>
            </a:r>
          </a:p>
        </p:txBody>
      </p:sp>
    </p:spTree>
    <p:extLst>
      <p:ext uri="{BB962C8B-B14F-4D97-AF65-F5344CB8AC3E}">
        <p14:creationId xmlns:p14="http://schemas.microsoft.com/office/powerpoint/2010/main" val="324581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A5BB83-A7B5-4F94-8193-1CA9ACED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8E0765-2DD8-4939-A948-645F739C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113644"/>
            <a:ext cx="7971610" cy="3530600"/>
          </a:xfrm>
        </p:spPr>
        <p:txBody>
          <a:bodyPr/>
          <a:lstStyle/>
          <a:p>
            <a:r>
              <a:rPr lang="en-US" altLang="zh-TW" dirty="0"/>
              <a:t>Propose a novel model : Deep Interest Network (DIN) , which designing a local activation unit to adaptively learn the representation of user interests from historical behaviors with respect to a certain ad.</a:t>
            </a:r>
          </a:p>
          <a:p>
            <a:r>
              <a:rPr lang="en-US" altLang="zh-TW" dirty="0"/>
              <a:t>To make the computation acceptable , we develop a novel mini-batch aware regularization.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F4B871-B2DF-4C4B-A93F-30176D40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4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39872" y="5826470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8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589F4-3A94-41D5-9F60-496C99C9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69" y="927098"/>
            <a:ext cx="7601756" cy="767687"/>
          </a:xfrm>
        </p:spPr>
        <p:txBody>
          <a:bodyPr/>
          <a:lstStyle/>
          <a:p>
            <a:r>
              <a:rPr lang="en-US" altLang="zh-TW" dirty="0"/>
              <a:t>Base Model </a:t>
            </a:r>
            <a:r>
              <a:rPr lang="en-US" altLang="zh-TW" sz="2800" dirty="0"/>
              <a:t>(Embedding &amp; MLP)</a:t>
            </a:r>
            <a:endParaRPr lang="zh-TW" altLang="en-US" sz="28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C4563F1-1CC0-4888-BF54-E9150E701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2273" y="2103336"/>
            <a:ext cx="6252927" cy="367500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B84787-5168-41F8-9638-A994D3AC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38BAE8-E886-43F8-90C7-9823971C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sets in Alibaba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906D375-0CEB-4F80-BAD4-D09E3FFF3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0467" y="1993864"/>
            <a:ext cx="7921895" cy="386645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AC34A2-D278-4197-8F23-A32D3DBC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6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Representation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65970" y="1865289"/>
            <a:ext cx="7770030" cy="102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ED3BDE6-B8B3-4126-B10C-A8C052A463E6}"/>
                  </a:ext>
                </a:extLst>
              </p:cNvPr>
              <p:cNvSpPr txBox="1"/>
              <p:nvPr/>
            </p:nvSpPr>
            <p:spPr>
              <a:xfrm>
                <a:off x="1688278" y="2451837"/>
                <a:ext cx="57093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TW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denotes the dimensionality of feature group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ED3BDE6-B8B3-4126-B10C-A8C052A46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78" y="2451837"/>
                <a:ext cx="5709301" cy="276999"/>
              </a:xfrm>
              <a:prstGeom prst="rect">
                <a:avLst/>
              </a:prstGeom>
              <a:blipFill>
                <a:blip r:embed="rId3"/>
                <a:stretch>
                  <a:fillRect l="-1387" t="-30435" b="-47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BDDB00D-EF9C-4039-B269-F9ACFE1A4925}"/>
                  </a:ext>
                </a:extLst>
              </p:cNvPr>
              <p:cNvSpPr/>
              <p:nvPr/>
            </p:nvSpPr>
            <p:spPr>
              <a:xfrm>
                <a:off x="1597660" y="2905581"/>
                <a:ext cx="131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[j]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</a:rPr>
                  <a:t> {0,1}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BDDB00D-EF9C-4039-B269-F9ACFE1A4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660" y="2905581"/>
                <a:ext cx="1312282" cy="369332"/>
              </a:xfrm>
              <a:prstGeom prst="rect">
                <a:avLst/>
              </a:prstGeom>
              <a:blipFill>
                <a:blip r:embed="rId4"/>
                <a:stretch>
                  <a:fillRect t="-10000" r="-3721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380E851-FBF4-4FC6-A274-AF242F374DB9}"/>
                  </a:ext>
                </a:extLst>
              </p:cNvPr>
              <p:cNvSpPr/>
              <p:nvPr/>
            </p:nvSpPr>
            <p:spPr>
              <a:xfrm>
                <a:off x="1597660" y="3391544"/>
                <a:ext cx="1523302" cy="464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zh-TW" dirty="0">
                    <a:latin typeface="Cambria Math" panose="02040503050406030204" pitchFamily="18" charset="0"/>
                  </a:rPr>
                  <a:t> = k 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380E851-FBF4-4FC6-A274-AF242F374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660" y="3391544"/>
                <a:ext cx="1523302" cy="464807"/>
              </a:xfrm>
              <a:prstGeom prst="rect">
                <a:avLst/>
              </a:prstGeom>
              <a:blipFill>
                <a:blip r:embed="rId5"/>
                <a:stretch>
                  <a:fillRect l="-22000" t="-84416" r="-2800" b="-1350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E4CD47D-F8E4-423A-8353-02A36580E2CB}"/>
                  </a:ext>
                </a:extLst>
              </p:cNvPr>
              <p:cNvSpPr/>
              <p:nvPr/>
            </p:nvSpPr>
            <p:spPr>
              <a:xfrm>
                <a:off x="1638850" y="4005496"/>
                <a:ext cx="1873911" cy="373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E4CD47D-F8E4-423A-8353-02A36580E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850" y="4005496"/>
                <a:ext cx="1873911" cy="373307"/>
              </a:xfrm>
              <a:prstGeom prst="rect">
                <a:avLst/>
              </a:prstGeom>
              <a:blipFill>
                <a:blip r:embed="rId6"/>
                <a:stretch>
                  <a:fillRect t="-8197" r="-228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E9B40A0-0DAF-49C4-B4E0-DF6286B6844D}"/>
                  </a:ext>
                </a:extLst>
              </p:cNvPr>
              <p:cNvSpPr/>
              <p:nvPr/>
            </p:nvSpPr>
            <p:spPr>
              <a:xfrm>
                <a:off x="1597660" y="4707684"/>
                <a:ext cx="5672643" cy="38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dirty="0">
                    <a:latin typeface="Cambria Math" panose="02040503050406030204" pitchFamily="18" charset="0"/>
                  </a:rPr>
                  <a:t> = </a:t>
                </a:r>
                <a:r>
                  <a:rPr lang="en-US" altLang="zh-TW" i="1" dirty="0">
                    <a:latin typeface="Cambria Math" panose="02040503050406030204" pitchFamily="18" charset="0"/>
                  </a:rPr>
                  <a:t>K 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, </a:t>
                </a:r>
                <a:r>
                  <a:rPr lang="en-US" altLang="zh-TW" i="1" dirty="0">
                    <a:latin typeface="Cambria Math" panose="02040503050406030204" pitchFamily="18" charset="0"/>
                  </a:rPr>
                  <a:t>K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  is dimensionality of entire feature group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E9B40A0-0DAF-49C4-B4E0-DF6286B68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660" y="4707684"/>
                <a:ext cx="5672643" cy="384464"/>
              </a:xfrm>
              <a:prstGeom prst="rect">
                <a:avLst/>
              </a:prstGeom>
              <a:blipFill>
                <a:blip r:embed="rId7"/>
                <a:stretch>
                  <a:fillRect l="-5908" t="-111111" r="-107" b="-1793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34B73F42-246D-4F2B-B54A-DB5098ADAC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7660" y="5464537"/>
            <a:ext cx="5747962" cy="767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CEA71DE5-3F54-4B32-9046-8FFC73A435DF}"/>
              </a:ext>
            </a:extLst>
          </p:cNvPr>
          <p:cNvSpPr txBox="1">
            <a:spLocks/>
          </p:cNvSpPr>
          <p:nvPr/>
        </p:nvSpPr>
        <p:spPr>
          <a:xfrm>
            <a:off x="952967" y="1872002"/>
            <a:ext cx="4558970" cy="52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Encoding vector of feature group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2047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16791</TotalTime>
  <Words>566</Words>
  <Application>Microsoft Office PowerPoint</Application>
  <PresentationFormat>如螢幕大小 (4:3)</PresentationFormat>
  <Paragraphs>132</Paragraphs>
  <Slides>27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新細明體</vt:lpstr>
      <vt:lpstr>Arial</vt:lpstr>
      <vt:lpstr>Calibri</vt:lpstr>
      <vt:lpstr>Cambria Math</vt:lpstr>
      <vt:lpstr>Century Gothic</vt:lpstr>
      <vt:lpstr>Times New Roman</vt:lpstr>
      <vt:lpstr>Wingdings 3</vt:lpstr>
      <vt:lpstr>離子會議室</vt:lpstr>
      <vt:lpstr>Deep Interest Network for Click-Through Rate Prediction</vt:lpstr>
      <vt:lpstr>Outline</vt:lpstr>
      <vt:lpstr>Introduction</vt:lpstr>
      <vt:lpstr>Motivation</vt:lpstr>
      <vt:lpstr>Goal</vt:lpstr>
      <vt:lpstr>Outline</vt:lpstr>
      <vt:lpstr>Base Model (Embedding &amp; MLP)</vt:lpstr>
      <vt:lpstr>Feature sets in Alibaba</vt:lpstr>
      <vt:lpstr>Feature Representation</vt:lpstr>
      <vt:lpstr>Embedding layer</vt:lpstr>
      <vt:lpstr>Pooling &amp; Concat layer</vt:lpstr>
      <vt:lpstr>Objective function</vt:lpstr>
      <vt:lpstr>Deep Interest Network</vt:lpstr>
      <vt:lpstr>Activation Unit</vt:lpstr>
      <vt:lpstr>L2 Regularization</vt:lpstr>
      <vt:lpstr>Mini-batch Aware Regularization</vt:lpstr>
      <vt:lpstr>Data Adaptive Activation Function</vt:lpstr>
      <vt:lpstr>Outline</vt:lpstr>
      <vt:lpstr>Datasets</vt:lpstr>
      <vt:lpstr>Train &amp; Test Loss</vt:lpstr>
      <vt:lpstr>Test AUC</vt:lpstr>
      <vt:lpstr>Performance</vt:lpstr>
      <vt:lpstr>Best AUCs of Base Model with different regularizations (comparing with first line)</vt:lpstr>
      <vt:lpstr>Model Comparison on Alibaba Dataset with full feature sets</vt:lpstr>
      <vt:lpstr>Illustration of adaptive activation in DIN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Person-Job Fit for Talent Recruitment : An Ability-aware Neural Network Approch</dc:title>
  <dc:creator>佑翔 陳</dc:creator>
  <cp:lastModifiedBy>kobe24</cp:lastModifiedBy>
  <cp:revision>604</cp:revision>
  <dcterms:created xsi:type="dcterms:W3CDTF">2019-01-09T04:07:22Z</dcterms:created>
  <dcterms:modified xsi:type="dcterms:W3CDTF">2019-03-25T02:22:15Z</dcterms:modified>
</cp:coreProperties>
</file>